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784B39-9782-4EF1-989C-6D3DA9FBF022}" type="datetimeFigureOut">
              <a:rPr lang="en-IN" smtClean="0"/>
              <a:t>03-05-2020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0442F-0941-4EFE-8244-C4ECB02C51FC}" type="slidenum">
              <a:rPr lang="en-IN" smtClean="0"/>
              <a:t>‹#›</a:t>
            </a:fld>
            <a:endParaRPr lang="en-IN"/>
          </a:p>
        </p:txBody>
      </p:sp>
    </p:spTree>
    <p:extLst>
      <p:ext uri="{BB962C8B-B14F-4D97-AF65-F5344CB8AC3E}">
        <p14:creationId xmlns:p14="http://schemas.microsoft.com/office/powerpoint/2010/main" val="2141646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CE0442F-0941-4EFE-8244-C4ECB02C51FC}" type="slidenum">
              <a:rPr lang="en-IN" smtClean="0"/>
              <a:t>5</a:t>
            </a:fld>
            <a:endParaRPr lang="en-IN"/>
          </a:p>
        </p:txBody>
      </p:sp>
    </p:spTree>
    <p:extLst>
      <p:ext uri="{BB962C8B-B14F-4D97-AF65-F5344CB8AC3E}">
        <p14:creationId xmlns:p14="http://schemas.microsoft.com/office/powerpoint/2010/main" val="22468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CE0442F-0941-4EFE-8244-C4ECB02C51FC}" type="slidenum">
              <a:rPr lang="en-IN" smtClean="0"/>
              <a:t>7</a:t>
            </a:fld>
            <a:endParaRPr lang="en-IN"/>
          </a:p>
        </p:txBody>
      </p:sp>
    </p:spTree>
    <p:extLst>
      <p:ext uri="{BB962C8B-B14F-4D97-AF65-F5344CB8AC3E}">
        <p14:creationId xmlns:p14="http://schemas.microsoft.com/office/powerpoint/2010/main" val="248588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8F96AA7-E91D-4BFD-8C2C-A9DEA145C544}" type="datetimeFigureOut">
              <a:rPr lang="en-IN" smtClean="0"/>
              <a:t>03-05-2020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B878AB-2F9C-4A88-9A55-DFAA7264C4CC}" type="slidenum">
              <a:rPr lang="en-IN" smtClean="0"/>
              <a:t>‹#›</a:t>
            </a:fld>
            <a:endParaRPr lang="en-IN"/>
          </a:p>
        </p:txBody>
      </p:sp>
    </p:spTree>
    <p:extLst>
      <p:ext uri="{BB962C8B-B14F-4D97-AF65-F5344CB8AC3E}">
        <p14:creationId xmlns:p14="http://schemas.microsoft.com/office/powerpoint/2010/main" val="3924243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8F96AA7-E91D-4BFD-8C2C-A9DEA145C544}" type="datetimeFigureOut">
              <a:rPr lang="en-IN" smtClean="0"/>
              <a:t>03-05-2020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B878AB-2F9C-4A88-9A55-DFAA7264C4CC}" type="slidenum">
              <a:rPr lang="en-IN" smtClean="0"/>
              <a:t>‹#›</a:t>
            </a:fld>
            <a:endParaRPr lang="en-IN"/>
          </a:p>
        </p:txBody>
      </p:sp>
    </p:spTree>
    <p:extLst>
      <p:ext uri="{BB962C8B-B14F-4D97-AF65-F5344CB8AC3E}">
        <p14:creationId xmlns:p14="http://schemas.microsoft.com/office/powerpoint/2010/main" val="293430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8F96AA7-E91D-4BFD-8C2C-A9DEA145C544}" type="datetimeFigureOut">
              <a:rPr lang="en-IN" smtClean="0"/>
              <a:t>03-05-2020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B878AB-2F9C-4A88-9A55-DFAA7264C4CC}" type="slidenum">
              <a:rPr lang="en-IN" smtClean="0"/>
              <a:t>‹#›</a:t>
            </a:fld>
            <a:endParaRPr lang="en-IN"/>
          </a:p>
        </p:txBody>
      </p:sp>
    </p:spTree>
    <p:extLst>
      <p:ext uri="{BB962C8B-B14F-4D97-AF65-F5344CB8AC3E}">
        <p14:creationId xmlns:p14="http://schemas.microsoft.com/office/powerpoint/2010/main" val="198383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8F96AA7-E91D-4BFD-8C2C-A9DEA145C544}" type="datetimeFigureOut">
              <a:rPr lang="en-IN" smtClean="0"/>
              <a:t>03-05-2020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B878AB-2F9C-4A88-9A55-DFAA7264C4CC}" type="slidenum">
              <a:rPr lang="en-IN" smtClean="0"/>
              <a:t>‹#›</a:t>
            </a:fld>
            <a:endParaRPr lang="en-IN"/>
          </a:p>
        </p:txBody>
      </p:sp>
    </p:spTree>
    <p:extLst>
      <p:ext uri="{BB962C8B-B14F-4D97-AF65-F5344CB8AC3E}">
        <p14:creationId xmlns:p14="http://schemas.microsoft.com/office/powerpoint/2010/main" val="216792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F96AA7-E91D-4BFD-8C2C-A9DEA145C544}" type="datetimeFigureOut">
              <a:rPr lang="en-IN" smtClean="0"/>
              <a:t>03-05-2020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B878AB-2F9C-4A88-9A55-DFAA7264C4CC}" type="slidenum">
              <a:rPr lang="en-IN" smtClean="0"/>
              <a:t>‹#›</a:t>
            </a:fld>
            <a:endParaRPr lang="en-IN"/>
          </a:p>
        </p:txBody>
      </p:sp>
    </p:spTree>
    <p:extLst>
      <p:ext uri="{BB962C8B-B14F-4D97-AF65-F5344CB8AC3E}">
        <p14:creationId xmlns:p14="http://schemas.microsoft.com/office/powerpoint/2010/main" val="2939610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8F96AA7-E91D-4BFD-8C2C-A9DEA145C544}" type="datetimeFigureOut">
              <a:rPr lang="en-IN" smtClean="0"/>
              <a:t>03-05-2020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B878AB-2F9C-4A88-9A55-DFAA7264C4CC}" type="slidenum">
              <a:rPr lang="en-IN" smtClean="0"/>
              <a:t>‹#›</a:t>
            </a:fld>
            <a:endParaRPr lang="en-IN"/>
          </a:p>
        </p:txBody>
      </p:sp>
    </p:spTree>
    <p:extLst>
      <p:ext uri="{BB962C8B-B14F-4D97-AF65-F5344CB8AC3E}">
        <p14:creationId xmlns:p14="http://schemas.microsoft.com/office/powerpoint/2010/main" val="138587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8F96AA7-E91D-4BFD-8C2C-A9DEA145C544}" type="datetimeFigureOut">
              <a:rPr lang="en-IN" smtClean="0"/>
              <a:t>03-05-2020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4B878AB-2F9C-4A88-9A55-DFAA7264C4CC}" type="slidenum">
              <a:rPr lang="en-IN" smtClean="0"/>
              <a:t>‹#›</a:t>
            </a:fld>
            <a:endParaRPr lang="en-IN"/>
          </a:p>
        </p:txBody>
      </p:sp>
    </p:spTree>
    <p:extLst>
      <p:ext uri="{BB962C8B-B14F-4D97-AF65-F5344CB8AC3E}">
        <p14:creationId xmlns:p14="http://schemas.microsoft.com/office/powerpoint/2010/main" val="1483971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8F96AA7-E91D-4BFD-8C2C-A9DEA145C544}" type="datetimeFigureOut">
              <a:rPr lang="en-IN" smtClean="0"/>
              <a:t>03-05-2020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4B878AB-2F9C-4A88-9A55-DFAA7264C4CC}" type="slidenum">
              <a:rPr lang="en-IN" smtClean="0"/>
              <a:t>‹#›</a:t>
            </a:fld>
            <a:endParaRPr lang="en-IN"/>
          </a:p>
        </p:txBody>
      </p:sp>
    </p:spTree>
    <p:extLst>
      <p:ext uri="{BB962C8B-B14F-4D97-AF65-F5344CB8AC3E}">
        <p14:creationId xmlns:p14="http://schemas.microsoft.com/office/powerpoint/2010/main" val="96006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F96AA7-E91D-4BFD-8C2C-A9DEA145C544}" type="datetimeFigureOut">
              <a:rPr lang="en-IN" smtClean="0"/>
              <a:t>03-05-2020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4B878AB-2F9C-4A88-9A55-DFAA7264C4CC}" type="slidenum">
              <a:rPr lang="en-IN" smtClean="0"/>
              <a:t>‹#›</a:t>
            </a:fld>
            <a:endParaRPr lang="en-IN"/>
          </a:p>
        </p:txBody>
      </p:sp>
    </p:spTree>
    <p:extLst>
      <p:ext uri="{BB962C8B-B14F-4D97-AF65-F5344CB8AC3E}">
        <p14:creationId xmlns:p14="http://schemas.microsoft.com/office/powerpoint/2010/main" val="389665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F96AA7-E91D-4BFD-8C2C-A9DEA145C544}" type="datetimeFigureOut">
              <a:rPr lang="en-IN" smtClean="0"/>
              <a:t>03-05-2020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B878AB-2F9C-4A88-9A55-DFAA7264C4CC}" type="slidenum">
              <a:rPr lang="en-IN" smtClean="0"/>
              <a:t>‹#›</a:t>
            </a:fld>
            <a:endParaRPr lang="en-IN"/>
          </a:p>
        </p:txBody>
      </p:sp>
    </p:spTree>
    <p:extLst>
      <p:ext uri="{BB962C8B-B14F-4D97-AF65-F5344CB8AC3E}">
        <p14:creationId xmlns:p14="http://schemas.microsoft.com/office/powerpoint/2010/main" val="149320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F96AA7-E91D-4BFD-8C2C-A9DEA145C544}" type="datetimeFigureOut">
              <a:rPr lang="en-IN" smtClean="0"/>
              <a:t>03-05-2020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B878AB-2F9C-4A88-9A55-DFAA7264C4CC}" type="slidenum">
              <a:rPr lang="en-IN" smtClean="0"/>
              <a:t>‹#›</a:t>
            </a:fld>
            <a:endParaRPr lang="en-IN"/>
          </a:p>
        </p:txBody>
      </p:sp>
    </p:spTree>
    <p:extLst>
      <p:ext uri="{BB962C8B-B14F-4D97-AF65-F5344CB8AC3E}">
        <p14:creationId xmlns:p14="http://schemas.microsoft.com/office/powerpoint/2010/main" val="1121872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96AA7-E91D-4BFD-8C2C-A9DEA145C544}" type="datetimeFigureOut">
              <a:rPr lang="en-IN" smtClean="0"/>
              <a:t>03-05-2020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878AB-2F9C-4A88-9A55-DFAA7264C4CC}" type="slidenum">
              <a:rPr lang="en-IN" smtClean="0"/>
              <a:t>‹#›</a:t>
            </a:fld>
            <a:endParaRPr lang="en-IN"/>
          </a:p>
        </p:txBody>
      </p:sp>
    </p:spTree>
    <p:extLst>
      <p:ext uri="{BB962C8B-B14F-4D97-AF65-F5344CB8AC3E}">
        <p14:creationId xmlns:p14="http://schemas.microsoft.com/office/powerpoint/2010/main" val="530454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9818" y="540327"/>
            <a:ext cx="10169237" cy="3785652"/>
          </a:xfrm>
          <a:prstGeom prst="rect">
            <a:avLst/>
          </a:prstGeom>
          <a:noFill/>
        </p:spPr>
        <p:txBody>
          <a:bodyPr wrap="square" rtlCol="0">
            <a:spAutoFit/>
          </a:bodyPr>
          <a:lstStyle/>
          <a:p>
            <a:r>
              <a:rPr lang="en-IN" sz="12000" b="1" i="1" u="sng" dirty="0" smtClean="0">
                <a:effectLst>
                  <a:outerShdw blurRad="38100" dist="38100" dir="2700000" algn="tl">
                    <a:srgbClr val="000000">
                      <a:alpha val="43137"/>
                    </a:srgbClr>
                  </a:outerShdw>
                </a:effectLst>
              </a:rPr>
              <a:t>LIQUEFACTION CYCLES</a:t>
            </a:r>
            <a:r>
              <a:rPr lang="en-IN" sz="12000" dirty="0" smtClean="0"/>
              <a:t>:</a:t>
            </a:r>
            <a:endParaRPr lang="en-IN" sz="12000" dirty="0"/>
          </a:p>
        </p:txBody>
      </p:sp>
    </p:spTree>
    <p:extLst>
      <p:ext uri="{BB962C8B-B14F-4D97-AF65-F5344CB8AC3E}">
        <p14:creationId xmlns:p14="http://schemas.microsoft.com/office/powerpoint/2010/main" val="4102839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509" y="387927"/>
            <a:ext cx="11582400" cy="800219"/>
          </a:xfrm>
          <a:prstGeom prst="rect">
            <a:avLst/>
          </a:prstGeom>
          <a:noFill/>
        </p:spPr>
        <p:txBody>
          <a:bodyPr wrap="square" rtlCol="0">
            <a:spAutoFit/>
          </a:bodyPr>
          <a:lstStyle/>
          <a:p>
            <a:r>
              <a:rPr lang="en-IN" sz="2800" b="1" u="sng" dirty="0" smtClean="0"/>
              <a:t>Linde’s process of liquefaction of air:</a:t>
            </a:r>
          </a:p>
          <a:p>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09" y="1326573"/>
            <a:ext cx="5213640" cy="4229100"/>
          </a:xfrm>
          <a:prstGeom prst="rect">
            <a:avLst/>
          </a:prstGeom>
        </p:spPr>
      </p:pic>
      <p:sp>
        <p:nvSpPr>
          <p:cNvPr id="4" name="TextBox 3"/>
          <p:cNvSpPr txBox="1"/>
          <p:nvPr/>
        </p:nvSpPr>
        <p:spPr>
          <a:xfrm>
            <a:off x="6331527" y="788036"/>
            <a:ext cx="5472545" cy="5909310"/>
          </a:xfrm>
          <a:prstGeom prst="rect">
            <a:avLst/>
          </a:prstGeom>
          <a:noFill/>
        </p:spPr>
        <p:txBody>
          <a:bodyPr wrap="square" rtlCol="0">
            <a:spAutoFit/>
          </a:bodyPr>
          <a:lstStyle/>
          <a:p>
            <a:pPr marL="285750" indent="-285750">
              <a:buFont typeface="Wingdings" panose="05000000000000000000" pitchFamily="2" charset="2"/>
              <a:buChar char="v"/>
            </a:pPr>
            <a:r>
              <a:rPr lang="en-IN" dirty="0" smtClean="0"/>
              <a:t>This process uses J-T effect.</a:t>
            </a:r>
          </a:p>
          <a:p>
            <a:pPr marL="285750" indent="-285750">
              <a:buFont typeface="Wingdings" panose="05000000000000000000" pitchFamily="2" charset="2"/>
              <a:buChar char="v"/>
            </a:pPr>
            <a:r>
              <a:rPr lang="en-IN" dirty="0" smtClean="0"/>
              <a:t>At the inlet air is compressed to 200 </a:t>
            </a:r>
            <a:r>
              <a:rPr lang="en-IN" dirty="0"/>
              <a:t>a</a:t>
            </a:r>
            <a:r>
              <a:rPr lang="en-IN" dirty="0" smtClean="0"/>
              <a:t>tm pressure using  a high pressure pump/ compressor B.</a:t>
            </a:r>
          </a:p>
          <a:p>
            <a:pPr marL="285750" indent="-285750">
              <a:buFont typeface="Wingdings" panose="05000000000000000000" pitchFamily="2" charset="2"/>
              <a:buChar char="v"/>
            </a:pPr>
            <a:r>
              <a:rPr lang="en-IN" dirty="0" smtClean="0"/>
              <a:t>The heat thus produced is removed by passing hot air through spiral condensing coils immersed in cold water bath.</a:t>
            </a:r>
          </a:p>
          <a:p>
            <a:pPr marL="285750" indent="-285750">
              <a:buFont typeface="Wingdings" panose="05000000000000000000" pitchFamily="2" charset="2"/>
              <a:buChar char="v"/>
            </a:pPr>
            <a:r>
              <a:rPr lang="en-IN" dirty="0" smtClean="0"/>
              <a:t>If there are any water vapours present, will be collected at D.</a:t>
            </a:r>
          </a:p>
          <a:p>
            <a:pPr marL="285750" indent="-285750">
              <a:buFont typeface="Wingdings" panose="05000000000000000000" pitchFamily="2" charset="2"/>
              <a:buChar char="v"/>
            </a:pPr>
            <a:r>
              <a:rPr lang="en-IN" dirty="0" smtClean="0"/>
              <a:t>Now the compressed air at about 290K passes through copper spiral E and then expands by J-T effect through the jet “J’’.</a:t>
            </a:r>
          </a:p>
          <a:p>
            <a:pPr marL="285750" indent="-285750">
              <a:buFont typeface="Wingdings" panose="05000000000000000000" pitchFamily="2" charset="2"/>
              <a:buChar char="v"/>
            </a:pPr>
            <a:r>
              <a:rPr lang="en-IN" dirty="0" smtClean="0"/>
              <a:t>Here the pressure drops to 20 </a:t>
            </a:r>
            <a:r>
              <a:rPr lang="en-IN" dirty="0"/>
              <a:t>a</a:t>
            </a:r>
            <a:r>
              <a:rPr lang="en-IN" dirty="0" smtClean="0"/>
              <a:t>tm and hence temp falls to 200K.</a:t>
            </a:r>
          </a:p>
          <a:p>
            <a:pPr marL="285750" indent="-285750">
              <a:buFont typeface="Wingdings" panose="05000000000000000000" pitchFamily="2" charset="2"/>
              <a:buChar char="v"/>
            </a:pPr>
            <a:r>
              <a:rPr lang="en-IN" dirty="0" smtClean="0"/>
              <a:t>The cooled expanded gas moves up through the vessel and it cools the incoming hot gas further down, which on expansion through the jet is further cooled by J-T effect.</a:t>
            </a:r>
          </a:p>
          <a:p>
            <a:pPr marL="285750" indent="-285750">
              <a:buFont typeface="Wingdings" panose="05000000000000000000" pitchFamily="2" charset="2"/>
              <a:buChar char="v"/>
            </a:pPr>
            <a:r>
              <a:rPr lang="en-IN" dirty="0" smtClean="0"/>
              <a:t>The process is repeated in a repetitive (regenerative) way until the temp of the gas falls sufficiently and get liquefied and is collected at the bottom of </a:t>
            </a:r>
            <a:r>
              <a:rPr lang="en-IN" dirty="0" err="1" smtClean="0"/>
              <a:t>dewar</a:t>
            </a:r>
            <a:r>
              <a:rPr lang="en-IN" dirty="0" smtClean="0"/>
              <a:t> flask(F). </a:t>
            </a:r>
            <a:endParaRPr lang="en-IN" dirty="0"/>
          </a:p>
        </p:txBody>
      </p:sp>
    </p:spTree>
    <p:extLst>
      <p:ext uri="{BB962C8B-B14F-4D97-AF65-F5344CB8AC3E}">
        <p14:creationId xmlns:p14="http://schemas.microsoft.com/office/powerpoint/2010/main" val="4151905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9382" y="304800"/>
            <a:ext cx="10571018" cy="461665"/>
          </a:xfrm>
          <a:prstGeom prst="rect">
            <a:avLst/>
          </a:prstGeom>
          <a:noFill/>
        </p:spPr>
        <p:txBody>
          <a:bodyPr wrap="square" rtlCol="0">
            <a:spAutoFit/>
          </a:bodyPr>
          <a:lstStyle/>
          <a:p>
            <a:r>
              <a:rPr lang="en-IN" sz="2400" b="1" u="sng" dirty="0" smtClean="0"/>
              <a:t>Claude’s process of liquefaction of air and hydrogen:</a:t>
            </a:r>
            <a:endParaRPr lang="en-IN" sz="2400" b="1" u="sng" dirty="0"/>
          </a:p>
        </p:txBody>
      </p:sp>
      <p:sp>
        <p:nvSpPr>
          <p:cNvPr id="5" name="TextBox 4"/>
          <p:cNvSpPr txBox="1"/>
          <p:nvPr/>
        </p:nvSpPr>
        <p:spPr>
          <a:xfrm>
            <a:off x="4045527" y="983673"/>
            <a:ext cx="7800109" cy="5355312"/>
          </a:xfrm>
          <a:prstGeom prst="rect">
            <a:avLst/>
          </a:prstGeom>
          <a:noFill/>
        </p:spPr>
        <p:txBody>
          <a:bodyPr wrap="square" rtlCol="0">
            <a:spAutoFit/>
          </a:bodyPr>
          <a:lstStyle/>
          <a:p>
            <a:pPr marL="285750" indent="-285750">
              <a:buFont typeface="Wingdings" panose="05000000000000000000" pitchFamily="2" charset="2"/>
              <a:buChar char="Ø"/>
            </a:pPr>
            <a:r>
              <a:rPr lang="en-IN" dirty="0" smtClean="0"/>
              <a:t>Claude’s process uses both internal and external work techniques.</a:t>
            </a:r>
          </a:p>
          <a:p>
            <a:pPr marL="285750" indent="-285750">
              <a:buFont typeface="Wingdings" panose="05000000000000000000" pitchFamily="2" charset="2"/>
              <a:buChar char="Ø"/>
            </a:pPr>
            <a:r>
              <a:rPr lang="en-IN" dirty="0" smtClean="0"/>
              <a:t>Air is first compressed to 40 atm pressure by pump P and after removing the heat of compression by passing it through coils immersed in chilled water, it is taken through heat exchanger I , here the hot gas cools to 193 K by the counter flowing cooled expanded gas coming after final J-T expansion.</a:t>
            </a:r>
          </a:p>
          <a:p>
            <a:pPr marL="285750" indent="-285750">
              <a:buFont typeface="Wingdings" panose="05000000000000000000" pitchFamily="2" charset="2"/>
              <a:buChar char="Ø"/>
            </a:pPr>
            <a:r>
              <a:rPr lang="en-IN" dirty="0" smtClean="0"/>
              <a:t>This cooled gas is divided into two streams, a certain fraction M passes through the second heat exchanger. The remaining gas fraction  (1-M) passes as a separate stream and enters an expansion engine E, here the gas expands to 1 atm by doing external work against the piston which may be connected to a dynamo and getting cooled there by. </a:t>
            </a:r>
          </a:p>
          <a:p>
            <a:pPr marL="285750" indent="-285750">
              <a:buFont typeface="Wingdings" panose="05000000000000000000" pitchFamily="2" charset="2"/>
              <a:buChar char="Ø"/>
            </a:pPr>
            <a:r>
              <a:rPr lang="en-IN" dirty="0" smtClean="0"/>
              <a:t>The cold gas then passes through heat exchanger II in counter flow direction and cools the I stream ( fraction M) of high pressure gas. </a:t>
            </a:r>
            <a:endParaRPr lang="en-IN" dirty="0"/>
          </a:p>
          <a:p>
            <a:pPr marL="285750" indent="-285750">
              <a:buFont typeface="Wingdings" panose="05000000000000000000" pitchFamily="2" charset="2"/>
              <a:buChar char="Ø"/>
            </a:pPr>
            <a:r>
              <a:rPr lang="en-IN" dirty="0" smtClean="0"/>
              <a:t>The degree of expansion is chosen such that the temperature of heat exchangers II and III are considerably less than the critical temperature of the gas (air) but not as low as normal boiling point. After the heat exchanger II and III , the gas is subjected to J-T expansion through the valve V.</a:t>
            </a:r>
          </a:p>
          <a:p>
            <a:pPr marL="285750" indent="-285750">
              <a:buFont typeface="Wingdings" panose="05000000000000000000" pitchFamily="2" charset="2"/>
              <a:buChar char="Ø"/>
            </a:pPr>
            <a:r>
              <a:rPr lang="en-IN" dirty="0" smtClean="0"/>
              <a:t>After a number of cycles, the temperature of the air falls below its boiling point, gets liquefied and collects at the bottom.</a:t>
            </a:r>
          </a:p>
          <a:p>
            <a:pPr marL="285750" indent="-285750">
              <a:buFont typeface="Wingdings" panose="05000000000000000000" pitchFamily="2" charset="2"/>
              <a:buChar char="Ø"/>
            </a:pPr>
            <a:endParaRPr lang="en-IN"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82" y="983673"/>
            <a:ext cx="3629891" cy="5334000"/>
          </a:xfrm>
          <a:prstGeom prst="rect">
            <a:avLst/>
          </a:prstGeom>
        </p:spPr>
      </p:pic>
    </p:spTree>
    <p:extLst>
      <p:ext uri="{BB962C8B-B14F-4D97-AF65-F5344CB8AC3E}">
        <p14:creationId xmlns:p14="http://schemas.microsoft.com/office/powerpoint/2010/main" val="4007808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363" y="443346"/>
            <a:ext cx="10709564" cy="3539430"/>
          </a:xfrm>
          <a:prstGeom prst="rect">
            <a:avLst/>
          </a:prstGeom>
          <a:noFill/>
        </p:spPr>
        <p:txBody>
          <a:bodyPr wrap="square" rtlCol="0">
            <a:spAutoFit/>
          </a:bodyPr>
          <a:lstStyle/>
          <a:p>
            <a:r>
              <a:rPr lang="en-IN" sz="2400" b="1" u="sng" dirty="0" smtClean="0"/>
              <a:t>Liquefaction of hydrogen by  Claude’s process:</a:t>
            </a:r>
          </a:p>
          <a:p>
            <a:pPr marL="285750" indent="-285750" algn="just">
              <a:buFont typeface="Wingdings" panose="05000000000000000000" pitchFamily="2" charset="2"/>
              <a:buChar char="Ø"/>
            </a:pPr>
            <a:r>
              <a:rPr lang="en-IN" sz="2000" dirty="0" smtClean="0"/>
              <a:t>The same Claude’s process can be used for liquefaction of hydrogen.</a:t>
            </a:r>
          </a:p>
          <a:p>
            <a:pPr marL="285750" indent="-285750" algn="just">
              <a:buFont typeface="Wingdings" panose="05000000000000000000" pitchFamily="2" charset="2"/>
              <a:buChar char="Ø"/>
            </a:pPr>
            <a:r>
              <a:rPr lang="en-IN" sz="2000" dirty="0" smtClean="0"/>
              <a:t>In case of hydrogen, the optimum inlet pressure has been shown to be 150atm - 160 atm at a temperature of around 63K-80 K and expansion to 1 atm.</a:t>
            </a:r>
          </a:p>
          <a:p>
            <a:pPr marL="285750" indent="-285750" algn="just">
              <a:buFont typeface="Wingdings" panose="05000000000000000000" pitchFamily="2" charset="2"/>
              <a:buChar char="Ø"/>
            </a:pPr>
            <a:r>
              <a:rPr lang="en-IN" sz="2000" dirty="0" smtClean="0"/>
              <a:t>Typical efficiency with P</a:t>
            </a:r>
            <a:r>
              <a:rPr lang="en-IN" sz="2000" baseline="-25000" dirty="0" smtClean="0"/>
              <a:t>in</a:t>
            </a:r>
            <a:r>
              <a:rPr lang="en-IN" sz="2000" dirty="0" smtClean="0"/>
              <a:t> = 150 atm and T= 63K is found to be 0.285 .</a:t>
            </a:r>
          </a:p>
          <a:p>
            <a:pPr marL="285750" indent="-285750" algn="just">
              <a:buFont typeface="Wingdings" panose="05000000000000000000" pitchFamily="2" charset="2"/>
              <a:buChar char="Ø"/>
            </a:pPr>
            <a:r>
              <a:rPr lang="en-IN" sz="2000" dirty="0" smtClean="0"/>
              <a:t>Liquefaction of hydrogen is more complicated than that of air, the gas after compression has to be precooled to as low as 204.6K ( its inversion temperature.) before subjecting to J-T expansion.</a:t>
            </a:r>
          </a:p>
          <a:p>
            <a:pPr marL="285750" indent="-285750" algn="just">
              <a:buFont typeface="Wingdings" panose="05000000000000000000" pitchFamily="2" charset="2"/>
              <a:buChar char="Ø"/>
            </a:pPr>
            <a:r>
              <a:rPr lang="en-IN" sz="2000" dirty="0" smtClean="0"/>
              <a:t>Also traces of impurities like oxygen has to be taken care of, otherwise, will liquefy before hydrogen and block the narrow tubes of the liquefier.</a:t>
            </a:r>
          </a:p>
          <a:p>
            <a:pPr marL="285750" indent="-285750" algn="just">
              <a:buFont typeface="Wingdings" panose="05000000000000000000" pitchFamily="2" charset="2"/>
              <a:buChar char="Ø"/>
            </a:pPr>
            <a:r>
              <a:rPr lang="en-IN" sz="2000" dirty="0" smtClean="0"/>
              <a:t>Also hydrogen being highly inflammable proper care has to be taken to prevent any fire explosion.</a:t>
            </a:r>
          </a:p>
          <a:p>
            <a:pPr algn="just"/>
            <a:r>
              <a:rPr lang="en-IN" sz="2000" dirty="0" smtClean="0"/>
              <a:t> </a:t>
            </a:r>
            <a:endParaRPr lang="en-IN" sz="2000" dirty="0"/>
          </a:p>
        </p:txBody>
      </p:sp>
      <p:pic>
        <p:nvPicPr>
          <p:cNvPr id="3" name="Picture 2"/>
          <p:cNvPicPr>
            <a:picLocks noChangeAspect="1"/>
          </p:cNvPicPr>
          <p:nvPr/>
        </p:nvPicPr>
        <p:blipFill>
          <a:blip r:embed="rId2"/>
          <a:stretch>
            <a:fillRect/>
          </a:stretch>
        </p:blipFill>
        <p:spPr>
          <a:xfrm>
            <a:off x="2798619" y="3982776"/>
            <a:ext cx="5583382" cy="2682472"/>
          </a:xfrm>
          <a:prstGeom prst="rect">
            <a:avLst/>
          </a:prstGeom>
        </p:spPr>
      </p:pic>
    </p:spTree>
    <p:extLst>
      <p:ext uri="{BB962C8B-B14F-4D97-AF65-F5344CB8AC3E}">
        <p14:creationId xmlns:p14="http://schemas.microsoft.com/office/powerpoint/2010/main" val="1497832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9709" y="415636"/>
            <a:ext cx="10335491" cy="523220"/>
          </a:xfrm>
          <a:prstGeom prst="rect">
            <a:avLst/>
          </a:prstGeom>
          <a:noFill/>
        </p:spPr>
        <p:txBody>
          <a:bodyPr wrap="square" rtlCol="0">
            <a:spAutoFit/>
          </a:bodyPr>
          <a:lstStyle/>
          <a:p>
            <a:r>
              <a:rPr lang="en-IN" sz="2800" b="1" u="sng" dirty="0" smtClean="0">
                <a:effectLst>
                  <a:outerShdw blurRad="38100" dist="38100" dir="2700000" algn="tl">
                    <a:srgbClr val="000000">
                      <a:alpha val="43137"/>
                    </a:srgbClr>
                  </a:outerShdw>
                </a:effectLst>
              </a:rPr>
              <a:t>Helium liquefaction(Kammerlingh Onne’s method): </a:t>
            </a:r>
            <a:endParaRPr lang="en-IN" sz="2800" b="1" u="sng" dirty="0">
              <a:effectLst>
                <a:outerShdw blurRad="38100" dist="38100" dir="2700000" algn="tl">
                  <a:srgbClr val="000000">
                    <a:alpha val="43137"/>
                  </a:srgbClr>
                </a:outerShdw>
              </a:effectLs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810"/>
          <a:stretch/>
        </p:blipFill>
        <p:spPr>
          <a:xfrm>
            <a:off x="254882" y="1108364"/>
            <a:ext cx="3707518" cy="5417127"/>
          </a:xfrm>
          <a:prstGeom prst="rect">
            <a:avLst/>
          </a:prstGeom>
        </p:spPr>
      </p:pic>
      <p:sp>
        <p:nvSpPr>
          <p:cNvPr id="4" name="TextBox 3"/>
          <p:cNvSpPr txBox="1"/>
          <p:nvPr/>
        </p:nvSpPr>
        <p:spPr>
          <a:xfrm>
            <a:off x="4405745" y="1225689"/>
            <a:ext cx="7495309" cy="5632311"/>
          </a:xfrm>
          <a:prstGeom prst="rect">
            <a:avLst/>
          </a:prstGeom>
          <a:noFill/>
        </p:spPr>
        <p:txBody>
          <a:bodyPr wrap="square" rtlCol="0">
            <a:spAutoFit/>
          </a:bodyPr>
          <a:lstStyle/>
          <a:p>
            <a:pPr marL="285750" indent="-285750">
              <a:buFont typeface="Wingdings" panose="05000000000000000000" pitchFamily="2" charset="2"/>
              <a:buChar char="Ø"/>
            </a:pPr>
            <a:r>
              <a:rPr lang="en-IN" dirty="0" smtClean="0"/>
              <a:t>Liquefaction of helium is much more complicated than hydrogen, the gas has to be precooled to temperature below its critical temperature( 5.2K).</a:t>
            </a:r>
          </a:p>
          <a:p>
            <a:pPr marL="285750" indent="-285750">
              <a:buFont typeface="Wingdings" panose="05000000000000000000" pitchFamily="2" charset="2"/>
              <a:buChar char="Ø"/>
            </a:pPr>
            <a:r>
              <a:rPr lang="en-IN" dirty="0" smtClean="0"/>
              <a:t>All impurities should be removed by passing through activated charcoal cooled with liquid air.</a:t>
            </a:r>
          </a:p>
          <a:p>
            <a:pPr marL="285750" indent="-285750">
              <a:buFont typeface="Wingdings" panose="05000000000000000000" pitchFamily="2" charset="2"/>
              <a:buChar char="Ø"/>
            </a:pPr>
            <a:r>
              <a:rPr lang="en-IN" dirty="0" smtClean="0"/>
              <a:t>The first successful liquefaction of helium was done by kammerlingh onnes in 1908 by using J-T effect.</a:t>
            </a:r>
          </a:p>
          <a:p>
            <a:pPr marL="285750" indent="-285750">
              <a:buFont typeface="Wingdings" panose="05000000000000000000" pitchFamily="2" charset="2"/>
              <a:buChar char="Ø"/>
            </a:pPr>
            <a:r>
              <a:rPr lang="en-IN" dirty="0" smtClean="0"/>
              <a:t>In the first step helium has to be precooled below its inversion temperature (35K) and then even below its Boyle’s temperature (17K) by passing compressed helium through liquid hydrogen boiling at reduced pressure.</a:t>
            </a:r>
          </a:p>
          <a:p>
            <a:pPr marL="285750" indent="-285750">
              <a:buFont typeface="Wingdings" panose="05000000000000000000" pitchFamily="2" charset="2"/>
              <a:buChar char="Ø"/>
            </a:pPr>
            <a:r>
              <a:rPr lang="en-IN" dirty="0" smtClean="0"/>
              <a:t>Helium gas at 36 atm pressure enters the inlet tube. At A, the gas is divided into two parts, the two parts passes through the spirals S</a:t>
            </a:r>
            <a:r>
              <a:rPr lang="en-IN" baseline="-25000" dirty="0" smtClean="0"/>
              <a:t>1</a:t>
            </a:r>
            <a:r>
              <a:rPr lang="en-IN" dirty="0" smtClean="0"/>
              <a:t> and S</a:t>
            </a:r>
            <a:r>
              <a:rPr lang="en-IN" baseline="-25000" dirty="0" smtClean="0"/>
              <a:t>2</a:t>
            </a:r>
            <a:r>
              <a:rPr lang="en-IN" dirty="0" smtClean="0"/>
              <a:t>. the two gas streams are joined again at B and further divided into two at C. Each individual part passes through yet another spirals (S</a:t>
            </a:r>
            <a:r>
              <a:rPr lang="en-IN" baseline="-25000" dirty="0" smtClean="0"/>
              <a:t>3</a:t>
            </a:r>
            <a:r>
              <a:rPr lang="en-IN" dirty="0" smtClean="0"/>
              <a:t> and S</a:t>
            </a:r>
            <a:r>
              <a:rPr lang="en-IN" baseline="-25000" dirty="0" smtClean="0"/>
              <a:t>4</a:t>
            </a:r>
            <a:r>
              <a:rPr lang="en-IN" dirty="0" smtClean="0"/>
              <a:t> ) in this case again the streams are reunited at D and pass through E where it undergoes J-T expansion to about 1 atm pressure.</a:t>
            </a:r>
          </a:p>
          <a:p>
            <a:pPr marL="285750" indent="-285750">
              <a:buFont typeface="Wingdings" panose="05000000000000000000" pitchFamily="2" charset="2"/>
              <a:buChar char="Ø"/>
            </a:pPr>
            <a:r>
              <a:rPr lang="en-IN" dirty="0" smtClean="0"/>
              <a:t>The entire apparatus is surrounded by Dewar flasks to provide perfect insulation. </a:t>
            </a:r>
          </a:p>
          <a:p>
            <a:pPr marL="285750" indent="-285750">
              <a:buFont typeface="Wingdings" panose="05000000000000000000" pitchFamily="2" charset="2"/>
              <a:buChar char="Ø"/>
            </a:pPr>
            <a:r>
              <a:rPr lang="en-IN" dirty="0" smtClean="0"/>
              <a:t>The spirals S</a:t>
            </a:r>
            <a:r>
              <a:rPr lang="en-IN" baseline="-25000" dirty="0" smtClean="0"/>
              <a:t>2</a:t>
            </a:r>
            <a:r>
              <a:rPr lang="en-IN" dirty="0" smtClean="0"/>
              <a:t> and S</a:t>
            </a:r>
            <a:r>
              <a:rPr lang="en-IN" baseline="-25000" dirty="0" smtClean="0"/>
              <a:t>4</a:t>
            </a:r>
            <a:r>
              <a:rPr lang="en-IN" dirty="0" smtClean="0"/>
              <a:t> are cooled by liquid hydrogen boiling under reduced pressure while S</a:t>
            </a:r>
            <a:r>
              <a:rPr lang="en-IN" baseline="-25000" dirty="0" smtClean="0"/>
              <a:t>1</a:t>
            </a:r>
            <a:r>
              <a:rPr lang="en-IN" dirty="0" smtClean="0"/>
              <a:t> and S</a:t>
            </a:r>
            <a:r>
              <a:rPr lang="en-IN" baseline="-25000" dirty="0" smtClean="0"/>
              <a:t>3</a:t>
            </a:r>
            <a:r>
              <a:rPr lang="en-IN" dirty="0" smtClean="0"/>
              <a:t> are cooled by expanded gas coming out of nozzle E after J-T expansion . </a:t>
            </a:r>
            <a:endParaRPr lang="en-IN" dirty="0"/>
          </a:p>
        </p:txBody>
      </p:sp>
    </p:spTree>
    <p:extLst>
      <p:ext uri="{BB962C8B-B14F-4D97-AF65-F5344CB8AC3E}">
        <p14:creationId xmlns:p14="http://schemas.microsoft.com/office/powerpoint/2010/main" val="3581202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873" y="595745"/>
            <a:ext cx="10681854" cy="1200329"/>
          </a:xfrm>
          <a:prstGeom prst="rect">
            <a:avLst/>
          </a:prstGeom>
          <a:noFill/>
        </p:spPr>
        <p:txBody>
          <a:bodyPr wrap="square" rtlCol="0">
            <a:spAutoFit/>
          </a:bodyPr>
          <a:lstStyle/>
          <a:p>
            <a:pPr marL="285750" indent="-285750">
              <a:buFont typeface="Wingdings" panose="05000000000000000000" pitchFamily="2" charset="2"/>
              <a:buChar char="Ø"/>
            </a:pPr>
            <a:r>
              <a:rPr lang="en-IN" dirty="0" smtClean="0"/>
              <a:t>The gas after J-T expansion rises up cooling S</a:t>
            </a:r>
            <a:r>
              <a:rPr lang="en-IN" baseline="-25000" dirty="0" smtClean="0"/>
              <a:t>1</a:t>
            </a:r>
            <a:r>
              <a:rPr lang="en-IN" dirty="0" smtClean="0"/>
              <a:t> and S</a:t>
            </a:r>
            <a:r>
              <a:rPr lang="en-IN" baseline="-25000" dirty="0" smtClean="0"/>
              <a:t>3</a:t>
            </a:r>
            <a:r>
              <a:rPr lang="en-IN" dirty="0" smtClean="0"/>
              <a:t> still further down and reaches compressor. </a:t>
            </a:r>
          </a:p>
          <a:p>
            <a:pPr marL="285750" indent="-285750">
              <a:buFont typeface="Wingdings" panose="05000000000000000000" pitchFamily="2" charset="2"/>
              <a:buChar char="Ø"/>
            </a:pPr>
            <a:r>
              <a:rPr lang="en-IN" dirty="0" smtClean="0"/>
              <a:t>After compression, the gas is once more fed to the inlet port and cycle is repeated.  When the temperature of the gas after expansion falls below the boiling point (4.21K), gas gets liquefied and collects at the bottom of the Dewar flask with an efficiency of 0.22. </a:t>
            </a:r>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105" y="2386445"/>
            <a:ext cx="3784022" cy="40004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055" y="2258291"/>
            <a:ext cx="4378037" cy="4239491"/>
          </a:xfrm>
          <a:prstGeom prst="rect">
            <a:avLst/>
          </a:prstGeom>
        </p:spPr>
      </p:pic>
    </p:spTree>
    <p:extLst>
      <p:ext uri="{BB962C8B-B14F-4D97-AF65-F5344CB8AC3E}">
        <p14:creationId xmlns:p14="http://schemas.microsoft.com/office/powerpoint/2010/main" val="2299903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055" y="263236"/>
            <a:ext cx="11333018" cy="2308324"/>
          </a:xfrm>
          <a:prstGeom prst="rect">
            <a:avLst/>
          </a:prstGeom>
          <a:noFill/>
        </p:spPr>
        <p:txBody>
          <a:bodyPr wrap="square" rtlCol="0">
            <a:spAutoFit/>
          </a:bodyPr>
          <a:lstStyle/>
          <a:p>
            <a:r>
              <a:rPr lang="en-IN" b="1" u="sng" dirty="0" smtClean="0"/>
              <a:t>Liquid Nitrogen (LN</a:t>
            </a:r>
            <a:r>
              <a:rPr lang="en-IN" b="1" u="sng" baseline="-25000" dirty="0" smtClean="0"/>
              <a:t>2</a:t>
            </a:r>
            <a:r>
              <a:rPr lang="en-IN" b="1" u="sng" dirty="0" smtClean="0"/>
              <a:t>) and Liquid Oxygen (LO</a:t>
            </a:r>
            <a:r>
              <a:rPr lang="en-IN" b="1" u="sng" baseline="-25000" dirty="0" smtClean="0"/>
              <a:t>2</a:t>
            </a:r>
            <a:r>
              <a:rPr lang="en-IN" b="1" u="sng" dirty="0" smtClean="0"/>
              <a:t>) :</a:t>
            </a:r>
          </a:p>
          <a:p>
            <a:pPr marL="285750" indent="-285750">
              <a:buFont typeface="Wingdings" panose="05000000000000000000" pitchFamily="2" charset="2"/>
              <a:buChar char="Ø"/>
            </a:pPr>
            <a:r>
              <a:rPr lang="en-IN" dirty="0" smtClean="0"/>
              <a:t>We know that major constituent of air is nitrogen (78.01%) and oxygen(20.99%).</a:t>
            </a:r>
          </a:p>
          <a:p>
            <a:pPr marL="285750" indent="-285750">
              <a:buFont typeface="Wingdings" panose="05000000000000000000" pitchFamily="2" charset="2"/>
              <a:buChar char="Ø"/>
            </a:pPr>
            <a:r>
              <a:rPr lang="en-IN" dirty="0" smtClean="0"/>
              <a:t>The remaining portion (1%) contains CO</a:t>
            </a:r>
            <a:r>
              <a:rPr lang="en-IN" baseline="-25000" dirty="0" smtClean="0"/>
              <a:t>2</a:t>
            </a:r>
            <a:r>
              <a:rPr lang="en-IN" dirty="0" smtClean="0"/>
              <a:t> , </a:t>
            </a:r>
            <a:r>
              <a:rPr lang="en-IN" dirty="0" err="1" smtClean="0"/>
              <a:t>Ar</a:t>
            </a:r>
            <a:r>
              <a:rPr lang="en-IN" dirty="0" smtClean="0"/>
              <a:t> , H</a:t>
            </a:r>
            <a:r>
              <a:rPr lang="en-IN" baseline="-25000" dirty="0" smtClean="0"/>
              <a:t>2</a:t>
            </a:r>
            <a:r>
              <a:rPr lang="en-IN" dirty="0" smtClean="0"/>
              <a:t> and Neon.</a:t>
            </a:r>
          </a:p>
          <a:p>
            <a:pPr marL="285750" indent="-285750">
              <a:buFont typeface="Wingdings" panose="05000000000000000000" pitchFamily="2" charset="2"/>
              <a:buChar char="Ø"/>
            </a:pPr>
            <a:r>
              <a:rPr lang="en-IN" dirty="0" smtClean="0"/>
              <a:t>So major portion of LN</a:t>
            </a:r>
            <a:r>
              <a:rPr lang="en-IN" baseline="-25000" dirty="0" smtClean="0"/>
              <a:t>2</a:t>
            </a:r>
            <a:r>
              <a:rPr lang="en-IN" dirty="0" smtClean="0"/>
              <a:t> and LO</a:t>
            </a:r>
            <a:r>
              <a:rPr lang="en-IN" baseline="-25000" dirty="0" smtClean="0"/>
              <a:t>2</a:t>
            </a:r>
            <a:r>
              <a:rPr lang="en-IN" dirty="0" smtClean="0"/>
              <a:t> are obtained by separating them from liquid air.</a:t>
            </a:r>
          </a:p>
          <a:p>
            <a:pPr marL="285750" indent="-285750">
              <a:buFont typeface="Wingdings" panose="05000000000000000000" pitchFamily="2" charset="2"/>
              <a:buChar char="Ø"/>
            </a:pPr>
            <a:r>
              <a:rPr lang="en-IN" dirty="0" smtClean="0"/>
              <a:t>Remember here that B.P. of air, nitrogen and oxygen are respectively 78.6K, 77.36K and 90.19K.</a:t>
            </a:r>
          </a:p>
          <a:p>
            <a:endParaRPr lang="en-IN" dirty="0"/>
          </a:p>
          <a:p>
            <a:r>
              <a:rPr lang="en-IN" b="1" u="sng" dirty="0" smtClean="0">
                <a:effectLst>
                  <a:outerShdw blurRad="38100" dist="38100" dir="2700000" algn="tl">
                    <a:srgbClr val="000000">
                      <a:alpha val="43137"/>
                    </a:srgbClr>
                  </a:outerShdw>
                </a:effectLst>
              </a:rPr>
              <a:t>Rectification and separation of LN</a:t>
            </a:r>
            <a:r>
              <a:rPr lang="en-IN" b="1" u="sng" baseline="-25000" dirty="0" smtClean="0">
                <a:effectLst>
                  <a:outerShdw blurRad="38100" dist="38100" dir="2700000" algn="tl">
                    <a:srgbClr val="000000">
                      <a:alpha val="43137"/>
                    </a:srgbClr>
                  </a:outerShdw>
                </a:effectLst>
              </a:rPr>
              <a:t>2</a:t>
            </a:r>
            <a:r>
              <a:rPr lang="en-IN" b="1" u="sng" dirty="0" smtClean="0">
                <a:effectLst>
                  <a:outerShdw blurRad="38100" dist="38100" dir="2700000" algn="tl">
                    <a:srgbClr val="000000">
                      <a:alpha val="43137"/>
                    </a:srgbClr>
                  </a:outerShdw>
                </a:effectLst>
              </a:rPr>
              <a:t> and LO</a:t>
            </a:r>
            <a:r>
              <a:rPr lang="en-IN" b="1" u="sng" baseline="-25000" dirty="0" smtClean="0">
                <a:effectLst>
                  <a:outerShdw blurRad="38100" dist="38100" dir="2700000" algn="tl">
                    <a:srgbClr val="000000">
                      <a:alpha val="43137"/>
                    </a:srgbClr>
                  </a:outerShdw>
                </a:effectLst>
              </a:rPr>
              <a:t>2</a:t>
            </a:r>
            <a:r>
              <a:rPr lang="en-IN" b="1" u="sng" dirty="0" smtClean="0">
                <a:effectLst>
                  <a:outerShdw blurRad="38100" dist="38100" dir="2700000" algn="tl">
                    <a:srgbClr val="000000">
                      <a:alpha val="43137"/>
                    </a:srgbClr>
                  </a:outerShdw>
                </a:effectLst>
              </a:rPr>
              <a:t> from liquid Air: </a:t>
            </a:r>
          </a:p>
          <a:p>
            <a:endParaRPr lang="en-IN"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55" y="2369127"/>
            <a:ext cx="2923309" cy="4281055"/>
          </a:xfrm>
          <a:prstGeom prst="rect">
            <a:avLst/>
          </a:prstGeom>
        </p:spPr>
      </p:pic>
      <p:sp>
        <p:nvSpPr>
          <p:cNvPr id="5" name="TextBox 4"/>
          <p:cNvSpPr txBox="1"/>
          <p:nvPr/>
        </p:nvSpPr>
        <p:spPr>
          <a:xfrm>
            <a:off x="3851564" y="2571560"/>
            <a:ext cx="8118763" cy="2585323"/>
          </a:xfrm>
          <a:prstGeom prst="rect">
            <a:avLst/>
          </a:prstGeom>
          <a:noFill/>
        </p:spPr>
        <p:txBody>
          <a:bodyPr wrap="square" rtlCol="0">
            <a:spAutoFit/>
          </a:bodyPr>
          <a:lstStyle/>
          <a:p>
            <a:pPr marL="285750" indent="-285750">
              <a:buFont typeface="Wingdings" panose="05000000000000000000" pitchFamily="2" charset="2"/>
              <a:buChar char="v"/>
            </a:pPr>
            <a:r>
              <a:rPr lang="en-IN" dirty="0" smtClean="0"/>
              <a:t>Liquefied air is subjected to rectification to separate oxygen and nitrogen present in it. In liquid state both are miscible in all ratios and therefore can not be separated by boiling alone.</a:t>
            </a:r>
          </a:p>
          <a:p>
            <a:pPr marL="285750" indent="-285750">
              <a:buFont typeface="Wingdings" panose="05000000000000000000" pitchFamily="2" charset="2"/>
              <a:buChar char="v"/>
            </a:pPr>
            <a:r>
              <a:rPr lang="en-IN" dirty="0" smtClean="0"/>
              <a:t>Rectification is carried out in a plate column which is a tall cylindrical structure inside which repeated condensations and evaporations takes place on plates which leads to a continuous change in composition of binary system throughout the length of the column.</a:t>
            </a:r>
          </a:p>
          <a:p>
            <a:pPr marL="285750" indent="-285750">
              <a:buFont typeface="Wingdings" panose="05000000000000000000" pitchFamily="2" charset="2"/>
              <a:buChar char="v"/>
            </a:pPr>
            <a:r>
              <a:rPr lang="en-IN" dirty="0" smtClean="0"/>
              <a:t>This is continued until one of its pure components exists at the top of the column and the other at the bottom of the column.</a:t>
            </a:r>
          </a:p>
        </p:txBody>
      </p:sp>
    </p:spTree>
    <p:extLst>
      <p:ext uri="{BB962C8B-B14F-4D97-AF65-F5344CB8AC3E}">
        <p14:creationId xmlns:p14="http://schemas.microsoft.com/office/powerpoint/2010/main" val="2317050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251</TotalTime>
  <Words>1067</Words>
  <Application>Microsoft Office PowerPoint</Application>
  <PresentationFormat>Widescreen</PresentationFormat>
  <Paragraphs>47</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Hewlett-Packard Company</dc:creator>
  <cp:lastModifiedBy>Hewlett-Packard Company</cp:lastModifiedBy>
  <cp:revision>36</cp:revision>
  <dcterms:created xsi:type="dcterms:W3CDTF">2020-04-27T10:21:31Z</dcterms:created>
  <dcterms:modified xsi:type="dcterms:W3CDTF">2020-05-03T11:07:07Z</dcterms:modified>
</cp:coreProperties>
</file>